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embeddedFontLst>
    <p:embeddedFont>
      <p:font typeface="Roboto Black"/>
      <p:bold r:id="rId11"/>
      <p:boldItalic r:id="rId12"/>
    </p:embeddedFont>
    <p:embeddedFont>
      <p:font typeface="Roboto"/>
      <p:regular r:id="rId13"/>
      <p:bold r:id="rId14"/>
      <p:italic r:id="rId15"/>
      <p:boldItalic r:id="rId16"/>
    </p:embeddedFont>
    <p:embeddedFont>
      <p:font typeface="Roboto Ligh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boldItalic.fntdata"/><Relationship Id="rId11" Type="http://schemas.openxmlformats.org/officeDocument/2006/relationships/font" Target="fonts/RobotoBlack-bold.fntdata"/><Relationship Id="rId10" Type="http://schemas.openxmlformats.org/officeDocument/2006/relationships/slide" Target="slides/slide4.xml"/><Relationship Id="rId13" Type="http://schemas.openxmlformats.org/officeDocument/2006/relationships/font" Target="fonts/Roboto-regular.fntdata"/><Relationship Id="rId12" Type="http://schemas.openxmlformats.org/officeDocument/2006/relationships/font" Target="fonts/RobotoBlack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RobotoLight-regular.fntdata"/><Relationship Id="rId16" Type="http://schemas.openxmlformats.org/officeDocument/2006/relationships/font" Target="fonts/Roboto-bold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RobotoLight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Ligh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ff64bbc01_0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8ff64bbc01_0_82:notes"/>
          <p:cNvSpPr/>
          <p:nvPr>
            <p:ph idx="2" type="sldImg"/>
          </p:nvPr>
        </p:nvSpPr>
        <p:spPr>
          <a:xfrm>
            <a:off x="685835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ff64bbc01_0_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8ff64bbc01_0_87:notes"/>
          <p:cNvSpPr/>
          <p:nvPr>
            <p:ph idx="2" type="sldImg"/>
          </p:nvPr>
        </p:nvSpPr>
        <p:spPr>
          <a:xfrm>
            <a:off x="685835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ff64bbc01_0_2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8ff64bbc01_0_201:notes"/>
          <p:cNvSpPr/>
          <p:nvPr>
            <p:ph idx="2" type="sldImg"/>
          </p:nvPr>
        </p:nvSpPr>
        <p:spPr>
          <a:xfrm>
            <a:off x="685835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ff64bbc01_0_2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8ff64bbc01_0_206:notes"/>
          <p:cNvSpPr/>
          <p:nvPr>
            <p:ph idx="2" type="sldImg"/>
          </p:nvPr>
        </p:nvSpPr>
        <p:spPr>
          <a:xfrm>
            <a:off x="685835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4707902" y="2129467"/>
            <a:ext cx="4294200" cy="44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32550" lIns="0" spcFirstLastPara="1" rIns="0" wrap="square" tIns="325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Black"/>
              <a:buNone/>
              <a:defRPr b="1"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4707950" y="2571749"/>
            <a:ext cx="42942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2550" lIns="0" spcFirstLastPara="1" rIns="0" wrap="square" tIns="32550">
            <a:noAutofit/>
          </a:bodyPr>
          <a:lstStyle>
            <a:lvl1pPr lvl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700"/>
              <a:buNone/>
              <a:defRPr sz="17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>
                <a:solidFill>
                  <a:srgbClr val="98999A"/>
                </a:solidFill>
              </a:defRPr>
            </a:lvl4pPr>
            <a:lvl5pPr lvl="4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700"/>
              <a:buNone/>
              <a:defRPr>
                <a:solidFill>
                  <a:srgbClr val="98999A"/>
                </a:solidFill>
              </a:defRPr>
            </a:lvl5pPr>
            <a:lvl6pPr lvl="5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6pPr>
            <a:lvl7pPr lvl="6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7pPr>
            <a:lvl8pPr lvl="7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8pPr>
            <a:lvl9pPr lvl="8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2">
            <a:alphaModFix/>
          </a:blip>
          <a:srcRect b="0" l="34192" r="5758" t="0"/>
          <a:stretch/>
        </p:blipFill>
        <p:spPr>
          <a:xfrm flipH="1">
            <a:off x="-65935" y="-1"/>
            <a:ext cx="4632052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3473" y="3750197"/>
            <a:ext cx="1263179" cy="9515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2847055" y="267933"/>
            <a:ext cx="3449700" cy="35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65100" lIns="65100" spcFirstLastPara="1" rIns="65100" wrap="square" tIns="651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65" name="Google Shape;65;p15"/>
          <p:cNvSpPr/>
          <p:nvPr/>
        </p:nvSpPr>
        <p:spPr>
          <a:xfrm>
            <a:off x="69285" y="4618656"/>
            <a:ext cx="2697900" cy="482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5100" lIns="65100" spcFirstLastPara="1" rIns="65100" wrap="square" tIns="65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 showMasterSp="0">
  <p:cSld name="Section Titl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ctrTitle"/>
          </p:nvPr>
        </p:nvSpPr>
        <p:spPr>
          <a:xfrm>
            <a:off x="741988" y="3045451"/>
            <a:ext cx="7549200" cy="44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32550" lIns="0" spcFirstLastPara="1" rIns="0" wrap="square" tIns="325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Black"/>
              <a:buNone/>
              <a:defRPr b="1"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subTitle"/>
          </p:nvPr>
        </p:nvSpPr>
        <p:spPr>
          <a:xfrm>
            <a:off x="741988" y="3487733"/>
            <a:ext cx="75489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2550" lIns="0" spcFirstLastPara="1" rIns="0" wrap="square" tIns="32550">
            <a:noAutofit/>
          </a:bodyPr>
          <a:lstStyle>
            <a:lvl1pPr lv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700"/>
              <a:buNone/>
              <a:defRPr sz="17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>
                <a:solidFill>
                  <a:srgbClr val="98999A"/>
                </a:solidFill>
              </a:defRPr>
            </a:lvl4pPr>
            <a:lvl5pPr lvl="4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700"/>
              <a:buNone/>
              <a:defRPr>
                <a:solidFill>
                  <a:srgbClr val="98999A"/>
                </a:solidFill>
              </a:defRPr>
            </a:lvl5pPr>
            <a:lvl6pPr lvl="5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6pPr>
            <a:lvl7pPr lvl="6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7pPr>
            <a:lvl8pPr lvl="7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8pPr>
            <a:lvl9pPr lvl="8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  <p:pic>
        <p:nvPicPr>
          <p:cNvPr id="69" name="Google Shape;69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47174" y="495630"/>
            <a:ext cx="2015778" cy="758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6"/>
          <p:cNvPicPr preferRelativeResize="0"/>
          <p:nvPr/>
        </p:nvPicPr>
        <p:blipFill rotWithShape="1">
          <a:blip r:embed="rId3">
            <a:alphaModFix/>
          </a:blip>
          <a:srcRect b="41529" l="4963" r="4954" t="24356"/>
          <a:stretch/>
        </p:blipFill>
        <p:spPr>
          <a:xfrm>
            <a:off x="0" y="0"/>
            <a:ext cx="9144011" cy="2470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62952" y="1509505"/>
            <a:ext cx="1163597" cy="8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Title" showMasterSp="0">
  <p:cSld name="1_Section Titl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7"/>
          <p:cNvPicPr preferRelativeResize="0"/>
          <p:nvPr/>
        </p:nvPicPr>
        <p:blipFill rotWithShape="1">
          <a:blip r:embed="rId2">
            <a:alphaModFix/>
          </a:blip>
          <a:srcRect b="13595" l="15978" r="4957" t="24354"/>
          <a:stretch/>
        </p:blipFill>
        <p:spPr>
          <a:xfrm>
            <a:off x="-43408" y="-1446"/>
            <a:ext cx="9187416" cy="514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90206" y="336349"/>
            <a:ext cx="1163597" cy="87652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7"/>
          <p:cNvSpPr txBox="1"/>
          <p:nvPr>
            <p:ph type="ctrTitle"/>
          </p:nvPr>
        </p:nvSpPr>
        <p:spPr>
          <a:xfrm>
            <a:off x="854446" y="2291945"/>
            <a:ext cx="75492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b" bIns="32550" lIns="0" spcFirstLastPara="1" rIns="0" wrap="square" tIns="325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Roboto Black"/>
              <a:buNone/>
              <a:defRPr b="1"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854530" y="2734227"/>
            <a:ext cx="75489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2550" lIns="0" spcFirstLastPara="1" rIns="0" wrap="square" tIns="32550">
            <a:noAutofit/>
          </a:bodyPr>
          <a:lstStyle>
            <a:lvl1pPr lvl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700"/>
              <a:buNone/>
              <a:defRPr sz="17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>
                <a:solidFill>
                  <a:srgbClr val="98999A"/>
                </a:solidFill>
              </a:defRPr>
            </a:lvl4pPr>
            <a:lvl5pPr lvl="4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700"/>
              <a:buNone/>
              <a:defRPr>
                <a:solidFill>
                  <a:srgbClr val="98999A"/>
                </a:solidFill>
              </a:defRPr>
            </a:lvl5pPr>
            <a:lvl6pPr lvl="5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6pPr>
            <a:lvl7pPr lvl="6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7pPr>
            <a:lvl8pPr lvl="7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8pPr>
            <a:lvl9pPr lvl="8" rtl="0" algn="ctr">
              <a:spcBef>
                <a:spcPts val="300"/>
              </a:spcBef>
              <a:spcAft>
                <a:spcPts val="0"/>
              </a:spcAft>
              <a:buClr>
                <a:srgbClr val="98999A"/>
              </a:buClr>
              <a:buSzPts val="15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st Page Logo" showMasterSp="0">
  <p:cSld name="Last Page Logo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50641" y="898399"/>
            <a:ext cx="4442728" cy="3346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Layout" showMasterSp="0">
  <p:cSld name="Blank Slide Layou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319631"/>
            <a:ext cx="9144000" cy="24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25625" lIns="25625" spcFirstLastPara="1" rIns="25625" wrap="square" tIns="256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847055" y="267933"/>
            <a:ext cx="3449700" cy="35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65100" lIns="65100" spcFirstLastPara="1" rIns="65100" wrap="square" tIns="651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Black"/>
              <a:buNone/>
              <a:defRPr b="0" i="0" sz="1400" u="none" cap="none" strike="noStrike"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232027" y="965296"/>
            <a:ext cx="8679900" cy="3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2550" lIns="65100" spcFirstLastPara="1" rIns="65100" wrap="square" tIns="32550">
            <a:no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Verdana"/>
              <a:buChar char="•"/>
              <a:defRPr b="0" i="0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-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8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Char char="-"/>
              <a:defRPr b="0" i="0" sz="1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3655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b="0" i="0" sz="17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23850" lvl="5" marL="2743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23850" lvl="6" marL="3200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2385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4" name="Google Shape;54;p13"/>
          <p:cNvSpPr/>
          <p:nvPr/>
        </p:nvSpPr>
        <p:spPr>
          <a:xfrm>
            <a:off x="8518434" y="4698477"/>
            <a:ext cx="393600" cy="265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700" u="none" cap="none" strike="noStrike"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rPr>
              <a:t>‹#›</a:t>
            </a:fld>
            <a:endParaRPr b="1" i="0" sz="1700" u="none" cap="none" strike="noStrike">
              <a:solidFill>
                <a:schemeClr val="accent5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27103" l="0" r="0" t="0"/>
          <a:stretch/>
        </p:blipFill>
        <p:spPr>
          <a:xfrm>
            <a:off x="4192659" y="4623061"/>
            <a:ext cx="758691" cy="4166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381" y="4627033"/>
            <a:ext cx="1064717" cy="40867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1253821" y="4618693"/>
            <a:ext cx="22737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5625" lIns="25625" spcFirstLastPara="1" rIns="25625" wrap="square" tIns="256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Proprietary and Confidential</a:t>
            </a:r>
            <a:endParaRPr b="0" i="0" sz="9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builttoadapt.io/use-balanced-teams-to-suck-less-at-software-a10b6ee8ff51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/>
          <p:nvPr>
            <p:ph type="ctrTitle"/>
          </p:nvPr>
        </p:nvSpPr>
        <p:spPr>
          <a:xfrm>
            <a:off x="4707902" y="2129467"/>
            <a:ext cx="4294200" cy="44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32550" lIns="0" spcFirstLastPara="1" rIns="0" wrap="square" tIns="325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Black"/>
              <a:buNone/>
            </a:pPr>
            <a:r>
              <a:rPr lang="en" sz="1800"/>
              <a:t>SOFTWARE TERMINOLOGY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 txBox="1"/>
          <p:nvPr/>
        </p:nvSpPr>
        <p:spPr>
          <a:xfrm>
            <a:off x="243300" y="1037700"/>
            <a:ext cx="8900700" cy="40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550" lIns="65100" spcFirstLastPara="1" rIns="65100" wrap="square" tIns="32550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b="1" lang="en" sz="1300">
                <a:latin typeface="Roboto"/>
                <a:ea typeface="Roboto"/>
                <a:cs typeface="Roboto"/>
                <a:sym typeface="Roboto"/>
              </a:rPr>
              <a:t>Front-end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○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Focuses</a:t>
            </a:r>
            <a:r>
              <a:rPr lang="en" sz="1300">
                <a:latin typeface="Roboto"/>
                <a:ea typeface="Roboto"/>
                <a:cs typeface="Roboto"/>
                <a:sym typeface="Roboto"/>
              </a:rPr>
              <a:t> on developing what the user sees and how they interact with it.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b="1" lang="en" sz="1300">
                <a:latin typeface="Roboto"/>
                <a:ea typeface="Roboto"/>
                <a:cs typeface="Roboto"/>
                <a:sym typeface="Roboto"/>
              </a:rPr>
              <a:t>Back-end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○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Refers to the server side of an application and everything that communicates between the database and the browser.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b="1" lang="en" sz="1300">
                <a:latin typeface="Roboto"/>
                <a:ea typeface="Roboto"/>
                <a:cs typeface="Roboto"/>
                <a:sym typeface="Roboto"/>
              </a:rPr>
              <a:t>Full-stack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○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Essentially a combination of ”Front-End” and “Back-End” code. 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b="1" lang="en" sz="1300">
                <a:latin typeface="Roboto"/>
                <a:ea typeface="Roboto"/>
                <a:cs typeface="Roboto"/>
                <a:sym typeface="Roboto"/>
              </a:rPr>
              <a:t>UI / UX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○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Design of user interfaces for machines and software with a focus on usability and the user experience.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b="1" lang="en" sz="1300">
                <a:latin typeface="Roboto"/>
                <a:ea typeface="Roboto"/>
                <a:cs typeface="Roboto"/>
                <a:sym typeface="Roboto"/>
              </a:rPr>
              <a:t>API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○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Acronym for ’Application Program Interfaces.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○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Define interactions between software. It makes requests and returns information.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b="1" lang="en" sz="1300">
                <a:latin typeface="Roboto"/>
                <a:ea typeface="Roboto"/>
                <a:cs typeface="Roboto"/>
                <a:sym typeface="Roboto"/>
              </a:rPr>
              <a:t>Devops</a:t>
            </a:r>
            <a:endParaRPr b="1" sz="1300"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○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Set of practices that combines software development and IT operations.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-311150" lvl="1" marL="91440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○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Aims to shorten the systems development life cycle and provide continuous delivery with high software quality.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21"/>
          <p:cNvSpPr txBox="1"/>
          <p:nvPr>
            <p:ph type="title"/>
          </p:nvPr>
        </p:nvSpPr>
        <p:spPr>
          <a:xfrm>
            <a:off x="2847055" y="267933"/>
            <a:ext cx="3449700" cy="35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65100" lIns="65100" spcFirstLastPara="1" rIns="65100" wrap="square" tIns="65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Black"/>
              <a:buNone/>
            </a:pPr>
            <a:r>
              <a:rPr lang="en"/>
              <a:t>TERMS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/>
        </p:nvSpPr>
        <p:spPr>
          <a:xfrm>
            <a:off x="243300" y="1037700"/>
            <a:ext cx="8900700" cy="40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550" lIns="65100" spcFirstLastPara="1" rIns="65100" wrap="square" tIns="3255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b="1" lang="en" sz="1700">
                <a:latin typeface="Roboto"/>
                <a:ea typeface="Roboto"/>
                <a:cs typeface="Roboto"/>
                <a:sym typeface="Roboto"/>
              </a:rPr>
              <a:t>Scrum </a:t>
            </a: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- heuristic approach 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Product Backlog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Plan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Sprint Backlog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Duration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Standup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Guidance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Review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b="1" lang="en" sz="1700">
                <a:latin typeface="Roboto"/>
                <a:ea typeface="Roboto"/>
                <a:cs typeface="Roboto"/>
                <a:sym typeface="Roboto"/>
              </a:rPr>
              <a:t>Agile </a:t>
            </a: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- continuous iterations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Scope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Requirements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Iteration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Release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Support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Roboto Light"/>
              <a:buAutoNum type="arabicPeriod"/>
            </a:pPr>
            <a:r>
              <a:rPr lang="en" sz="1700">
                <a:latin typeface="Roboto Light"/>
                <a:ea typeface="Roboto Light"/>
                <a:cs typeface="Roboto Light"/>
                <a:sym typeface="Roboto Light"/>
              </a:rPr>
              <a:t>Retirement</a:t>
            </a:r>
            <a:endParaRPr sz="17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96" name="Google Shape;96;p22"/>
          <p:cNvSpPr txBox="1"/>
          <p:nvPr>
            <p:ph type="title"/>
          </p:nvPr>
        </p:nvSpPr>
        <p:spPr>
          <a:xfrm>
            <a:off x="2847055" y="267933"/>
            <a:ext cx="3449700" cy="35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65100" lIns="65100" spcFirstLastPara="1" rIns="65100" wrap="square" tIns="65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Black"/>
              <a:buNone/>
            </a:pPr>
            <a:r>
              <a:rPr lang="en"/>
              <a:t>SCRUM &amp; AGILE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/>
          <p:nvPr/>
        </p:nvSpPr>
        <p:spPr>
          <a:xfrm>
            <a:off x="243300" y="1037700"/>
            <a:ext cx="8900700" cy="40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550" lIns="65100" spcFirstLastPara="1" rIns="65100" wrap="square" tIns="3255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Char char="●"/>
            </a:pP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One team of people per application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Char char="●"/>
            </a:pP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Team has responsibility for and authority over the software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Char char="●"/>
            </a:pP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Team is dedicated full-time to the application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Char char="●"/>
            </a:pP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About 6-12 developers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Char char="○"/>
            </a:pPr>
            <a:r>
              <a:rPr lang="en" sz="2400">
                <a:latin typeface="Roboto Light"/>
                <a:ea typeface="Roboto Light"/>
                <a:cs typeface="Roboto Light"/>
                <a:sym typeface="Roboto Light"/>
              </a:rPr>
              <a:t>At least 1 designer, 1 product manager, and QA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Char char="●"/>
            </a:pPr>
            <a:r>
              <a:rPr lang="en" sz="2400" u="sng">
                <a:solidFill>
                  <a:schemeClr val="hlink"/>
                </a:solidFill>
                <a:latin typeface="Roboto Light"/>
                <a:ea typeface="Roboto Light"/>
                <a:cs typeface="Roboto Light"/>
                <a:sym typeface="Roboto Light"/>
                <a:hlinkClick r:id="rId3"/>
              </a:rPr>
              <a:t>Source</a:t>
            </a: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2" name="Google Shape;102;p23"/>
          <p:cNvSpPr txBox="1"/>
          <p:nvPr>
            <p:ph type="title"/>
          </p:nvPr>
        </p:nvSpPr>
        <p:spPr>
          <a:xfrm>
            <a:off x="2847055" y="267933"/>
            <a:ext cx="3449700" cy="35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65100" lIns="65100" spcFirstLastPara="1" rIns="65100" wrap="square" tIns="65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Black"/>
              <a:buNone/>
            </a:pPr>
            <a:r>
              <a:rPr lang="en"/>
              <a:t>BALANCED TEAM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AMID">
  <a:themeElements>
    <a:clrScheme name="TAMID 16_9">
      <a:dk1>
        <a:srgbClr val="58595B"/>
      </a:dk1>
      <a:lt1>
        <a:srgbClr val="DDDDDD"/>
      </a:lt1>
      <a:dk2>
        <a:srgbClr val="FFFFFF"/>
      </a:dk2>
      <a:lt2>
        <a:srgbClr val="FFFFFF"/>
      </a:lt2>
      <a:accent1>
        <a:srgbClr val="DDDDDD"/>
      </a:accent1>
      <a:accent2>
        <a:srgbClr val="FFFFFF"/>
      </a:accent2>
      <a:accent3>
        <a:srgbClr val="41B5E8"/>
      </a:accent3>
      <a:accent4>
        <a:srgbClr val="B2B2B2"/>
      </a:accent4>
      <a:accent5>
        <a:srgbClr val="58595B"/>
      </a:accent5>
      <a:accent6>
        <a:srgbClr val="58595B"/>
      </a:accent6>
      <a:hlink>
        <a:srgbClr val="000000"/>
      </a:hlink>
      <a:folHlink>
        <a:srgbClr val="41B5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